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1" r:id="rId3"/>
    <p:sldId id="274" r:id="rId4"/>
    <p:sldId id="275" r:id="rId5"/>
    <p:sldId id="273" r:id="rId6"/>
    <p:sldId id="263" r:id="rId7"/>
    <p:sldId id="258" r:id="rId8"/>
    <p:sldId id="259" r:id="rId9"/>
    <p:sldId id="260" r:id="rId10"/>
    <p:sldId id="262" r:id="rId11"/>
    <p:sldId id="267" r:id="rId12"/>
    <p:sldId id="269" r:id="rId13"/>
    <p:sldId id="270"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218"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380E148-C1C2-4DDD-9B2B-3CBC40268A6E}" type="datetimeFigureOut">
              <a:rPr lang="en-US" smtClean="0"/>
              <a:pPr/>
              <a:t>1/14/2020</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358A512-5993-4CD5-B027-A9141577D2C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380E148-C1C2-4DDD-9B2B-3CBC40268A6E}"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8A512-5993-4CD5-B027-A9141577D2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380E148-C1C2-4DDD-9B2B-3CBC40268A6E}" type="datetimeFigureOut">
              <a:rPr lang="en-US" smtClean="0"/>
              <a:pPr/>
              <a:t>1/14/2020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358A512-5993-4CD5-B027-A9141577D2C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380E148-C1C2-4DDD-9B2B-3CBC40268A6E}"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358A512-5993-4CD5-B027-A9141577D2CC}"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1380E148-C1C2-4DDD-9B2B-3CBC40268A6E}" type="datetimeFigureOut">
              <a:rPr lang="en-US" smtClean="0"/>
              <a:pPr/>
              <a:t>1/14/2020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358A512-5993-4CD5-B027-A9141577D2CC}"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1380E148-C1C2-4DDD-9B2B-3CBC40268A6E}" type="datetimeFigureOut">
              <a:rPr lang="en-US" smtClean="0"/>
              <a:pPr/>
              <a:t>1/14/2020</a:t>
            </a:fld>
            <a:endParaRPr lang="en-US"/>
          </a:p>
        </p:txBody>
      </p:sp>
      <p:sp>
        <p:nvSpPr>
          <p:cNvPr id="10" name="Slide Number Placeholder 9"/>
          <p:cNvSpPr>
            <a:spLocks noGrp="1"/>
          </p:cNvSpPr>
          <p:nvPr>
            <p:ph type="sldNum" sz="quarter" idx="16"/>
          </p:nvPr>
        </p:nvSpPr>
        <p:spPr/>
        <p:txBody>
          <a:bodyPr rtlCol="0"/>
          <a:lstStyle/>
          <a:p>
            <a:fld id="{B358A512-5993-4CD5-B027-A9141577D2CC}"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1380E148-C1C2-4DDD-9B2B-3CBC40268A6E}" type="datetimeFigureOut">
              <a:rPr lang="en-US" smtClean="0"/>
              <a:pPr/>
              <a:t>1/14/2020</a:t>
            </a:fld>
            <a:endParaRPr lang="en-US"/>
          </a:p>
        </p:txBody>
      </p:sp>
      <p:sp>
        <p:nvSpPr>
          <p:cNvPr id="12" name="Slide Number Placeholder 11"/>
          <p:cNvSpPr>
            <a:spLocks noGrp="1"/>
          </p:cNvSpPr>
          <p:nvPr>
            <p:ph type="sldNum" sz="quarter" idx="16"/>
          </p:nvPr>
        </p:nvSpPr>
        <p:spPr/>
        <p:txBody>
          <a:bodyPr rtlCol="0"/>
          <a:lstStyle/>
          <a:p>
            <a:fld id="{B358A512-5993-4CD5-B027-A9141577D2CC}"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380E148-C1C2-4DDD-9B2B-3CBC40268A6E}" type="datetimeFigureOut">
              <a:rPr lang="en-US" smtClean="0"/>
              <a:pPr/>
              <a:t>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358A512-5993-4CD5-B027-A9141577D2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80E148-C1C2-4DDD-9B2B-3CBC40268A6E}" type="datetimeFigureOut">
              <a:rPr lang="en-US" smtClean="0"/>
              <a:pPr/>
              <a:t>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358A512-5993-4CD5-B027-A9141577D2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380E148-C1C2-4DDD-9B2B-3CBC40268A6E}" type="datetimeFigureOut">
              <a:rPr lang="en-US" smtClean="0"/>
              <a:pPr/>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358A512-5993-4CD5-B027-A9141577D2CC}"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380E148-C1C2-4DDD-9B2B-3CBC40268A6E}" type="datetimeFigureOut">
              <a:rPr lang="en-US" smtClean="0"/>
              <a:pPr/>
              <a:t>1/14/2020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358A512-5993-4CD5-B027-A9141577D2CC}"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380E148-C1C2-4DDD-9B2B-3CBC40268A6E}" type="datetimeFigureOut">
              <a:rPr lang="en-US" smtClean="0"/>
              <a:pPr/>
              <a:t>1/14/2020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358A512-5993-4CD5-B027-A9141577D2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2133600"/>
            <a:ext cx="6477000" cy="2895600"/>
          </a:xfrm>
        </p:spPr>
        <p:txBody>
          <a:bodyPr>
            <a:normAutofit fontScale="90000"/>
          </a:bodyPr>
          <a:lstStyle/>
          <a:p>
            <a:br>
              <a:rPr lang="en-US" sz="6600" dirty="0"/>
            </a:br>
            <a:r>
              <a:rPr lang="en-US" sz="6600" dirty="0"/>
              <a:t>Schedule source Calendar/Swap board </a:t>
            </a:r>
          </a:p>
        </p:txBody>
      </p:sp>
      <p:sp>
        <p:nvSpPr>
          <p:cNvPr id="3" name="Subtitle 2"/>
          <p:cNvSpPr>
            <a:spLocks noGrp="1"/>
          </p:cNvSpPr>
          <p:nvPr>
            <p:ph type="subTitle" idx="1"/>
          </p:nvPr>
        </p:nvSpPr>
        <p:spPr/>
        <p:txBody>
          <a:bodyPr>
            <a:norm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to pick up a shift</a:t>
            </a:r>
          </a:p>
        </p:txBody>
      </p:sp>
      <p:pic>
        <p:nvPicPr>
          <p:cNvPr id="2050" name="Picture 2" descr="C:\Users\!czenmgr3\AppData\Local\Microsoft\Windows\Temporary Internet Files\Content.IE5\SDC8KN8G\MP900437194[1].jpg"/>
          <p:cNvPicPr>
            <a:picLocks noChangeAspect="1" noChangeArrowheads="1"/>
          </p:cNvPicPr>
          <p:nvPr/>
        </p:nvPicPr>
        <p:blipFill>
          <a:blip r:embed="rId2" cstate="print"/>
          <a:srcRect/>
          <a:stretch>
            <a:fillRect/>
          </a:stretch>
        </p:blipFill>
        <p:spPr bwMode="auto">
          <a:xfrm>
            <a:off x="1905000" y="2895600"/>
            <a:ext cx="5562600" cy="3713698"/>
          </a:xfrm>
          <a:prstGeom prst="rect">
            <a:avLst/>
          </a:prstGeom>
          <a:noFill/>
        </p:spPr>
      </p:pic>
      <p:sp>
        <p:nvSpPr>
          <p:cNvPr id="6" name="Rectangle 5"/>
          <p:cNvSpPr/>
          <p:nvPr/>
        </p:nvSpPr>
        <p:spPr>
          <a:xfrm>
            <a:off x="4724400" y="5029200"/>
            <a:ext cx="1447800" cy="1066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t>Shift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600200" y="5486400"/>
            <a:ext cx="7315200" cy="1219200"/>
          </a:xfrm>
        </p:spPr>
        <p:txBody>
          <a:bodyPr>
            <a:normAutofit/>
          </a:bodyPr>
          <a:lstStyle/>
          <a:p>
            <a:r>
              <a:rPr lang="en-US" dirty="0"/>
              <a:t>The </a:t>
            </a:r>
            <a:r>
              <a:rPr lang="en-US" b="1" dirty="0"/>
              <a:t>available shifts </a:t>
            </a:r>
            <a:r>
              <a:rPr lang="en-US" dirty="0"/>
              <a:t>for you to pick up are listed under the “Available” heading. </a:t>
            </a:r>
          </a:p>
          <a:p>
            <a:r>
              <a:rPr lang="en-US" dirty="0"/>
              <a:t>To </a:t>
            </a:r>
            <a:r>
              <a:rPr lang="en-US" b="1" dirty="0"/>
              <a:t>pick up a shift </a:t>
            </a:r>
            <a:r>
              <a:rPr lang="en-US" dirty="0"/>
              <a:t>click on the “check” or “check trade” link under the action column.</a:t>
            </a:r>
          </a:p>
        </p:txBody>
      </p:sp>
      <p:sp>
        <p:nvSpPr>
          <p:cNvPr id="3" name="Title 2"/>
          <p:cNvSpPr>
            <a:spLocks noGrp="1"/>
          </p:cNvSpPr>
          <p:nvPr>
            <p:ph type="title"/>
          </p:nvPr>
        </p:nvSpPr>
        <p:spPr/>
        <p:txBody>
          <a:bodyPr/>
          <a:lstStyle/>
          <a:p>
            <a:r>
              <a:rPr lang="en-US" dirty="0"/>
              <a:t>Step 1- Available shifts</a:t>
            </a:r>
          </a:p>
        </p:txBody>
      </p:sp>
      <p:sp>
        <p:nvSpPr>
          <p:cNvPr id="6" name="Right Arrow 5"/>
          <p:cNvSpPr/>
          <p:nvPr/>
        </p:nvSpPr>
        <p:spPr>
          <a:xfrm rot="19436193">
            <a:off x="7697774" y="2465955"/>
            <a:ext cx="685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idx="1"/>
          </p:nvPr>
        </p:nvSpPr>
        <p:spPr/>
      </p:sp>
      <p:pic>
        <p:nvPicPr>
          <p:cNvPr id="7" name="Picture 6"/>
          <p:cNvPicPr>
            <a:picLocks noChangeAspect="1"/>
          </p:cNvPicPr>
          <p:nvPr/>
        </p:nvPicPr>
        <p:blipFill>
          <a:blip r:embed="rId2"/>
          <a:stretch>
            <a:fillRect/>
          </a:stretch>
        </p:blipFill>
        <p:spPr>
          <a:xfrm>
            <a:off x="1483684" y="0"/>
            <a:ext cx="7660316" cy="4648200"/>
          </a:xfrm>
          <a:prstGeom prst="rect">
            <a:avLst/>
          </a:prstGeom>
        </p:spPr>
      </p:pic>
      <p:sp>
        <p:nvSpPr>
          <p:cNvPr id="8" name="Right Arrow 7"/>
          <p:cNvSpPr/>
          <p:nvPr/>
        </p:nvSpPr>
        <p:spPr>
          <a:xfrm rot="1941855">
            <a:off x="7873244" y="3007803"/>
            <a:ext cx="513650" cy="210861"/>
          </a:xfrm>
          <a:prstGeom prst="rightArrow">
            <a:avLst>
              <a:gd name="adj1" fmla="val 27273"/>
              <a:gd name="adj2" fmla="val 50000"/>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600200" y="5486400"/>
            <a:ext cx="7315200" cy="1219200"/>
          </a:xfrm>
        </p:spPr>
        <p:txBody>
          <a:bodyPr/>
          <a:lstStyle/>
          <a:p>
            <a:r>
              <a:rPr lang="en-US" dirty="0"/>
              <a:t>When you click on “check”, this box will appear on your screen. If you do not have any conflicts you will be able to select the “claim” button. </a:t>
            </a:r>
          </a:p>
        </p:txBody>
      </p:sp>
      <p:sp>
        <p:nvSpPr>
          <p:cNvPr id="3" name="Title 2"/>
          <p:cNvSpPr>
            <a:spLocks noGrp="1"/>
          </p:cNvSpPr>
          <p:nvPr>
            <p:ph type="title"/>
          </p:nvPr>
        </p:nvSpPr>
        <p:spPr/>
        <p:txBody>
          <a:bodyPr/>
          <a:lstStyle/>
          <a:p>
            <a:r>
              <a:rPr lang="en-US" dirty="0"/>
              <a:t>Step 2- Claiming a shift</a:t>
            </a:r>
          </a:p>
        </p:txBody>
      </p:sp>
      <p:sp>
        <p:nvSpPr>
          <p:cNvPr id="4" name="Picture Placeholder 3"/>
          <p:cNvSpPr>
            <a:spLocks noGrp="1"/>
          </p:cNvSpPr>
          <p:nvPr>
            <p:ph type="pic" idx="1"/>
          </p:nvPr>
        </p:nvSpPr>
        <p:spPr/>
      </p:sp>
      <p:pic>
        <p:nvPicPr>
          <p:cNvPr id="5" name="Picture 4"/>
          <p:cNvPicPr>
            <a:picLocks noChangeAspect="1"/>
          </p:cNvPicPr>
          <p:nvPr/>
        </p:nvPicPr>
        <p:blipFill>
          <a:blip r:embed="rId2"/>
          <a:stretch>
            <a:fillRect/>
          </a:stretch>
        </p:blipFill>
        <p:spPr>
          <a:xfrm>
            <a:off x="1447800" y="9145"/>
            <a:ext cx="7696840" cy="4559808"/>
          </a:xfrm>
          <a:prstGeom prst="rect">
            <a:avLst/>
          </a:prstGeom>
        </p:spPr>
      </p:pic>
      <p:sp>
        <p:nvSpPr>
          <p:cNvPr id="6" name="Right Arrow 5"/>
          <p:cNvSpPr/>
          <p:nvPr/>
        </p:nvSpPr>
        <p:spPr>
          <a:xfrm rot="11279547">
            <a:off x="6565392" y="2642665"/>
            <a:ext cx="762000" cy="228600"/>
          </a:xfrm>
          <a:prstGeom prst="rightArrow">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600200" y="5486400"/>
            <a:ext cx="7315200" cy="1219200"/>
          </a:xfrm>
        </p:spPr>
        <p:txBody>
          <a:bodyPr/>
          <a:lstStyle/>
          <a:p>
            <a:r>
              <a:rPr lang="en-US" dirty="0"/>
              <a:t>Once you have added the shift, the box will refresh and it will say “Completed”. </a:t>
            </a:r>
          </a:p>
          <a:p>
            <a:r>
              <a:rPr lang="en-US" dirty="0"/>
              <a:t>You will need to click on the “close and refresh Screen” button in order to add the shift to your schedule.</a:t>
            </a:r>
          </a:p>
        </p:txBody>
      </p:sp>
      <p:sp>
        <p:nvSpPr>
          <p:cNvPr id="3" name="Title 2"/>
          <p:cNvSpPr>
            <a:spLocks noGrp="1"/>
          </p:cNvSpPr>
          <p:nvPr>
            <p:ph type="title"/>
          </p:nvPr>
        </p:nvSpPr>
        <p:spPr/>
        <p:txBody>
          <a:bodyPr/>
          <a:lstStyle/>
          <a:p>
            <a:r>
              <a:rPr lang="en-US" dirty="0"/>
              <a:t>Step 2 continued… </a:t>
            </a:r>
          </a:p>
        </p:txBody>
      </p:sp>
      <p:sp>
        <p:nvSpPr>
          <p:cNvPr id="6" name="Right Arrow 5"/>
          <p:cNvSpPr/>
          <p:nvPr/>
        </p:nvSpPr>
        <p:spPr>
          <a:xfrm rot="18848118">
            <a:off x="4724400" y="3048000"/>
            <a:ext cx="685800" cy="228600"/>
          </a:xfrm>
          <a:prstGeom prst="rightArrow">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idx="1"/>
          </p:nvPr>
        </p:nvSpPr>
        <p:spPr/>
      </p:sp>
      <p:pic>
        <p:nvPicPr>
          <p:cNvPr id="9" name="Picture 8"/>
          <p:cNvPicPr>
            <a:picLocks noChangeAspect="1"/>
          </p:cNvPicPr>
          <p:nvPr/>
        </p:nvPicPr>
        <p:blipFill>
          <a:blip r:embed="rId2"/>
          <a:stretch>
            <a:fillRect/>
          </a:stretch>
        </p:blipFill>
        <p:spPr>
          <a:xfrm>
            <a:off x="1560575" y="165437"/>
            <a:ext cx="7583425" cy="333821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SWAP SUCCEEDED !</a:t>
            </a:r>
          </a:p>
        </p:txBody>
      </p:sp>
      <p:sp>
        <p:nvSpPr>
          <p:cNvPr id="4" name="Picture Placeholder 3"/>
          <p:cNvSpPr>
            <a:spLocks noGrp="1"/>
          </p:cNvSpPr>
          <p:nvPr>
            <p:ph type="pic" idx="1"/>
          </p:nvPr>
        </p:nvSpPr>
        <p:spPr/>
      </p:sp>
      <p:pic>
        <p:nvPicPr>
          <p:cNvPr id="1026" name="Picture 2" descr="C:\Users\dmschmid\AppData\Local\Microsoft\Windows\Temporary Internet Files\Content.IE5\2MB3WIQP\MC900434705[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678542"/>
            <a:ext cx="3581400" cy="3637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763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1371600" y="2743200"/>
            <a:ext cx="7123113" cy="3810000"/>
          </a:xfrm>
        </p:spPr>
        <p:txBody>
          <a:bodyPr>
            <a:normAutofit/>
          </a:bodyPr>
          <a:lstStyle/>
          <a:p>
            <a:pPr>
              <a:buFont typeface="Arial" pitchFamily="34" charset="0"/>
              <a:buChar char="•"/>
            </a:pPr>
            <a:r>
              <a:rPr lang="en-US" dirty="0"/>
              <a:t>Your work schedules are available through Schedule Source.</a:t>
            </a:r>
          </a:p>
          <a:p>
            <a:pPr>
              <a:buFont typeface="Arial" pitchFamily="34" charset="0"/>
              <a:buChar char="•"/>
            </a:pPr>
            <a:r>
              <a:rPr lang="en-US" dirty="0"/>
              <a:t>Use to find a substitute for a work shift posted to the swap board. </a:t>
            </a:r>
          </a:p>
          <a:p>
            <a:pPr>
              <a:buFont typeface="Arial" pitchFamily="34" charset="0"/>
              <a:buChar char="•"/>
            </a:pPr>
            <a:r>
              <a:rPr lang="en-US" dirty="0"/>
              <a:t> Can be accessed at anytime through any device that has an internet connection.</a:t>
            </a:r>
          </a:p>
        </p:txBody>
      </p:sp>
      <p:sp>
        <p:nvSpPr>
          <p:cNvPr id="8" name="Title 7"/>
          <p:cNvSpPr>
            <a:spLocks noGrp="1"/>
          </p:cNvSpPr>
          <p:nvPr>
            <p:ph type="title"/>
          </p:nvPr>
        </p:nvSpPr>
        <p:spPr/>
        <p:txBody>
          <a:bodyPr/>
          <a:lstStyle/>
          <a:p>
            <a:r>
              <a:rPr lang="en-US" dirty="0"/>
              <a:t>New Schedule Source Update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My Calendar</a:t>
            </a:r>
          </a:p>
        </p:txBody>
      </p:sp>
      <p:pic>
        <p:nvPicPr>
          <p:cNvPr id="2" name="Picture 1" descr="calendar symbol - TeX - LaTeX Stack Exchange"/>
          <p:cNvPicPr>
            <a:picLocks noChangeAspect="1"/>
          </p:cNvPicPr>
          <p:nvPr/>
        </p:nvPicPr>
        <p:blipFill rotWithShape="1">
          <a:blip r:embed="rId2">
            <a:extLst>
              <a:ext uri="{28A0092B-C50C-407E-A947-70E740481C1C}">
                <a14:useLocalDpi xmlns:a14="http://schemas.microsoft.com/office/drawing/2010/main" val="0"/>
              </a:ext>
            </a:extLst>
          </a:blip>
          <a:srcRect l="6379" r="7558" b="17084"/>
          <a:stretch/>
        </p:blipFill>
        <p:spPr>
          <a:xfrm>
            <a:off x="2209800" y="2590800"/>
            <a:ext cx="4756169" cy="4267200"/>
          </a:xfrm>
          <a:prstGeom prst="rect">
            <a:avLst/>
          </a:prstGeom>
        </p:spPr>
      </p:pic>
    </p:spTree>
    <p:extLst>
      <p:ext uri="{BB962C8B-B14F-4D97-AF65-F5344CB8AC3E}">
        <p14:creationId xmlns:p14="http://schemas.microsoft.com/office/powerpoint/2010/main" val="2854781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1600200" y="5486400"/>
            <a:ext cx="7315200" cy="990600"/>
          </a:xfrm>
        </p:spPr>
        <p:txBody>
          <a:bodyPr>
            <a:normAutofit fontScale="92500" lnSpcReduction="10000"/>
          </a:bodyPr>
          <a:lstStyle/>
          <a:p>
            <a:r>
              <a:rPr lang="en-US" b="1" dirty="0"/>
              <a:t>Code: </a:t>
            </a:r>
            <a:r>
              <a:rPr lang="en-US" dirty="0"/>
              <a:t>The location where you work</a:t>
            </a:r>
          </a:p>
          <a:p>
            <a:r>
              <a:rPr lang="en-US" b="1" dirty="0"/>
              <a:t>Username: </a:t>
            </a:r>
            <a:r>
              <a:rPr lang="en-US" dirty="0"/>
              <a:t>Your Net ID (the first part of your ISU email address)</a:t>
            </a:r>
          </a:p>
          <a:p>
            <a:r>
              <a:rPr lang="en-US" b="1" dirty="0"/>
              <a:t>Password: </a:t>
            </a:r>
            <a:r>
              <a:rPr lang="en-US" dirty="0"/>
              <a:t>What you used when you made your application</a:t>
            </a:r>
          </a:p>
        </p:txBody>
      </p:sp>
      <p:sp>
        <p:nvSpPr>
          <p:cNvPr id="2" name="Title 1"/>
          <p:cNvSpPr>
            <a:spLocks noGrp="1"/>
          </p:cNvSpPr>
          <p:nvPr>
            <p:ph type="title"/>
          </p:nvPr>
        </p:nvSpPr>
        <p:spPr/>
        <p:txBody>
          <a:bodyPr/>
          <a:lstStyle/>
          <a:p>
            <a:r>
              <a:rPr lang="en-US" dirty="0"/>
              <a:t>Step 1- Log on to your personal portal</a:t>
            </a:r>
          </a:p>
        </p:txBody>
      </p:sp>
      <p:sp>
        <p:nvSpPr>
          <p:cNvPr id="6" name="Picture Placeholder 5"/>
          <p:cNvSpPr>
            <a:spLocks noGrp="1"/>
          </p:cNvSpPr>
          <p:nvPr>
            <p:ph type="pic" idx="1"/>
          </p:nvPr>
        </p:nvSpPr>
        <p:spPr/>
      </p:sp>
      <p:pic>
        <p:nvPicPr>
          <p:cNvPr id="7" name="Picture 6"/>
          <p:cNvPicPr/>
          <p:nvPr/>
        </p:nvPicPr>
        <p:blipFill>
          <a:blip r:embed="rId2"/>
          <a:stretch>
            <a:fillRect/>
          </a:stretch>
        </p:blipFill>
        <p:spPr>
          <a:xfrm>
            <a:off x="0" y="0"/>
            <a:ext cx="9144000" cy="4568952"/>
          </a:xfrm>
          <a:prstGeom prst="rect">
            <a:avLst/>
          </a:prstGeom>
        </p:spPr>
      </p:pic>
    </p:spTree>
    <p:extLst>
      <p:ext uri="{BB962C8B-B14F-4D97-AF65-F5344CB8AC3E}">
        <p14:creationId xmlns:p14="http://schemas.microsoft.com/office/powerpoint/2010/main" val="2910270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1600200" y="5486400"/>
            <a:ext cx="7315200" cy="990600"/>
          </a:xfrm>
        </p:spPr>
        <p:txBody>
          <a:bodyPr>
            <a:normAutofit/>
          </a:bodyPr>
          <a:lstStyle/>
          <a:p>
            <a:r>
              <a:rPr lang="en-US" dirty="0"/>
              <a:t>The landing page after logging in will be defaulted to the My Calendar. This is where you will see your schedule for the entire semester.</a:t>
            </a:r>
          </a:p>
        </p:txBody>
      </p:sp>
      <p:sp>
        <p:nvSpPr>
          <p:cNvPr id="2" name="Title 1"/>
          <p:cNvSpPr>
            <a:spLocks noGrp="1"/>
          </p:cNvSpPr>
          <p:nvPr>
            <p:ph type="title"/>
          </p:nvPr>
        </p:nvSpPr>
        <p:spPr/>
        <p:txBody>
          <a:bodyPr/>
          <a:lstStyle/>
          <a:p>
            <a:r>
              <a:rPr lang="en-US" dirty="0"/>
              <a:t>My Calendar</a:t>
            </a:r>
          </a:p>
        </p:txBody>
      </p:sp>
      <p:sp>
        <p:nvSpPr>
          <p:cNvPr id="6" name="Picture Placeholder 5"/>
          <p:cNvSpPr>
            <a:spLocks noGrp="1"/>
          </p:cNvSpPr>
          <p:nvPr>
            <p:ph type="pic" idx="1"/>
          </p:nvPr>
        </p:nvSpPr>
        <p:spPr/>
      </p:sp>
      <p:pic>
        <p:nvPicPr>
          <p:cNvPr id="3" name="Picture 2"/>
          <p:cNvPicPr>
            <a:picLocks noChangeAspect="1"/>
          </p:cNvPicPr>
          <p:nvPr/>
        </p:nvPicPr>
        <p:blipFill>
          <a:blip r:embed="rId2"/>
          <a:stretch>
            <a:fillRect/>
          </a:stretch>
        </p:blipFill>
        <p:spPr>
          <a:xfrm>
            <a:off x="1447800" y="0"/>
            <a:ext cx="7696200" cy="4608576"/>
          </a:xfrm>
          <a:prstGeom prst="rect">
            <a:avLst/>
          </a:prstGeom>
        </p:spPr>
      </p:pic>
      <p:pic>
        <p:nvPicPr>
          <p:cNvPr id="4" name="Picture 3"/>
          <p:cNvPicPr>
            <a:picLocks noChangeAspect="1"/>
          </p:cNvPicPr>
          <p:nvPr/>
        </p:nvPicPr>
        <p:blipFill>
          <a:blip r:embed="rId3"/>
          <a:stretch>
            <a:fillRect/>
          </a:stretch>
        </p:blipFill>
        <p:spPr>
          <a:xfrm>
            <a:off x="0" y="0"/>
            <a:ext cx="9143999" cy="4629150"/>
          </a:xfrm>
          <a:prstGeom prst="rect">
            <a:avLst/>
          </a:prstGeom>
        </p:spPr>
      </p:pic>
    </p:spTree>
    <p:extLst>
      <p:ext uri="{BB962C8B-B14F-4D97-AF65-F5344CB8AC3E}">
        <p14:creationId xmlns:p14="http://schemas.microsoft.com/office/powerpoint/2010/main" val="3446021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Putting a shift on the swap board</a:t>
            </a:r>
          </a:p>
        </p:txBody>
      </p:sp>
      <p:pic>
        <p:nvPicPr>
          <p:cNvPr id="1026" name="Picture 2" descr="C:\Users\!czenmgr3\AppData\Local\Microsoft\Windows\Temporary Internet Files\Content.IE5\SDC8KN8G\MP900448543[1].jpg"/>
          <p:cNvPicPr>
            <a:picLocks noChangeAspect="1" noChangeArrowheads="1"/>
          </p:cNvPicPr>
          <p:nvPr/>
        </p:nvPicPr>
        <p:blipFill>
          <a:blip r:embed="rId2" cstate="print"/>
          <a:srcRect/>
          <a:stretch>
            <a:fillRect/>
          </a:stretch>
        </p:blipFill>
        <p:spPr bwMode="auto">
          <a:xfrm>
            <a:off x="1981200" y="2895600"/>
            <a:ext cx="5472496" cy="3704659"/>
          </a:xfrm>
          <a:prstGeom prst="rect">
            <a:avLst/>
          </a:prstGeom>
          <a:noFill/>
        </p:spPr>
      </p:pic>
      <p:sp>
        <p:nvSpPr>
          <p:cNvPr id="4" name="TextBox 3"/>
          <p:cNvSpPr txBox="1"/>
          <p:nvPr/>
        </p:nvSpPr>
        <p:spPr>
          <a:xfrm rot="20943323">
            <a:off x="2841987" y="3691370"/>
            <a:ext cx="1371600" cy="707886"/>
          </a:xfrm>
          <a:prstGeom prst="rect">
            <a:avLst/>
          </a:prstGeom>
          <a:noFill/>
        </p:spPr>
        <p:txBody>
          <a:bodyPr wrap="square" rtlCol="0">
            <a:spAutoFit/>
          </a:bodyPr>
          <a:lstStyle/>
          <a:p>
            <a:pPr algn="ctr"/>
            <a:r>
              <a:rPr lang="en-US" sz="4000" dirty="0"/>
              <a:t>Shift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600200" y="5486400"/>
            <a:ext cx="7315200" cy="1066800"/>
          </a:xfrm>
        </p:spPr>
        <p:txBody>
          <a:bodyPr/>
          <a:lstStyle/>
          <a:p>
            <a:r>
              <a:rPr lang="en-US" dirty="0"/>
              <a:t>Once you have logged in you will be taken to your calendar. The swap tab is located in the top left middle section of the screen. Click on it to bring up the swap board.</a:t>
            </a:r>
          </a:p>
        </p:txBody>
      </p:sp>
      <p:sp>
        <p:nvSpPr>
          <p:cNvPr id="3" name="Title 2"/>
          <p:cNvSpPr>
            <a:spLocks noGrp="1"/>
          </p:cNvSpPr>
          <p:nvPr>
            <p:ph type="title"/>
          </p:nvPr>
        </p:nvSpPr>
        <p:spPr/>
        <p:txBody>
          <a:bodyPr/>
          <a:lstStyle/>
          <a:p>
            <a:r>
              <a:rPr lang="en-US" dirty="0"/>
              <a:t>Step 1- Click on the Swap Board Tab</a:t>
            </a:r>
          </a:p>
        </p:txBody>
      </p:sp>
      <p:sp>
        <p:nvSpPr>
          <p:cNvPr id="8" name="Picture Placeholder 7"/>
          <p:cNvSpPr>
            <a:spLocks noGrp="1"/>
          </p:cNvSpPr>
          <p:nvPr>
            <p:ph type="pic" idx="1"/>
          </p:nvPr>
        </p:nvSpPr>
        <p:spPr/>
      </p:sp>
      <p:pic>
        <p:nvPicPr>
          <p:cNvPr id="4" name="Picture 3"/>
          <p:cNvPicPr>
            <a:picLocks noChangeAspect="1"/>
          </p:cNvPicPr>
          <p:nvPr/>
        </p:nvPicPr>
        <p:blipFill>
          <a:blip r:embed="rId2"/>
          <a:stretch>
            <a:fillRect/>
          </a:stretch>
        </p:blipFill>
        <p:spPr>
          <a:xfrm>
            <a:off x="1447800" y="-30204"/>
            <a:ext cx="7696200" cy="4678404"/>
          </a:xfrm>
          <a:prstGeom prst="rect">
            <a:avLst/>
          </a:prstGeom>
        </p:spPr>
      </p:pic>
      <p:sp>
        <p:nvSpPr>
          <p:cNvPr id="10" name="Right Arrow 9"/>
          <p:cNvSpPr/>
          <p:nvPr/>
        </p:nvSpPr>
        <p:spPr>
          <a:xfrm rot="12355284">
            <a:off x="4282667" y="153635"/>
            <a:ext cx="685800" cy="228600"/>
          </a:xfrm>
          <a:prstGeom prst="rightArrow">
            <a:avLst>
              <a:gd name="adj1" fmla="val 27273"/>
              <a:gd name="adj2" fmla="val 50000"/>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600200" y="5486400"/>
            <a:ext cx="7315200" cy="1219200"/>
          </a:xfrm>
        </p:spPr>
        <p:txBody>
          <a:bodyPr/>
          <a:lstStyle/>
          <a:p>
            <a:r>
              <a:rPr lang="en-US" dirty="0"/>
              <a:t>This is the swap board page. By selecting a date from the calendar at the top of the screen, you can bring up your shifts along with shifts that are available to pick up that day.</a:t>
            </a:r>
          </a:p>
        </p:txBody>
      </p:sp>
      <p:sp>
        <p:nvSpPr>
          <p:cNvPr id="3" name="Title 2"/>
          <p:cNvSpPr>
            <a:spLocks noGrp="1"/>
          </p:cNvSpPr>
          <p:nvPr>
            <p:ph type="title"/>
          </p:nvPr>
        </p:nvSpPr>
        <p:spPr/>
        <p:txBody>
          <a:bodyPr/>
          <a:lstStyle/>
          <a:p>
            <a:r>
              <a:rPr lang="en-US" dirty="0"/>
              <a:t>Step 2- Adding a shift to the swap board</a:t>
            </a:r>
          </a:p>
        </p:txBody>
      </p:sp>
      <p:sp>
        <p:nvSpPr>
          <p:cNvPr id="6" name="Rectangle 5"/>
          <p:cNvSpPr/>
          <p:nvPr/>
        </p:nvSpPr>
        <p:spPr>
          <a:xfrm>
            <a:off x="3886200" y="2514600"/>
            <a:ext cx="3124200" cy="205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idx="1"/>
          </p:nvPr>
        </p:nvSpPr>
        <p:spPr/>
      </p:sp>
      <p:pic>
        <p:nvPicPr>
          <p:cNvPr id="4" name="Picture 3"/>
          <p:cNvPicPr>
            <a:picLocks noChangeAspect="1"/>
          </p:cNvPicPr>
          <p:nvPr/>
        </p:nvPicPr>
        <p:blipFill>
          <a:blip r:embed="rId2"/>
          <a:stretch>
            <a:fillRect/>
          </a:stretch>
        </p:blipFill>
        <p:spPr>
          <a:xfrm>
            <a:off x="1524000" y="-36576"/>
            <a:ext cx="7620000" cy="468477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600200" y="5486400"/>
            <a:ext cx="7315200" cy="1219200"/>
          </a:xfrm>
        </p:spPr>
        <p:txBody>
          <a:bodyPr>
            <a:normAutofit fontScale="92500" lnSpcReduction="10000"/>
          </a:bodyPr>
          <a:lstStyle/>
          <a:p>
            <a:r>
              <a:rPr lang="en-US" dirty="0"/>
              <a:t>Make sure to have the </a:t>
            </a:r>
            <a:r>
              <a:rPr lang="en-US" b="1" dirty="0"/>
              <a:t>two sections </a:t>
            </a:r>
            <a:r>
              <a:rPr lang="en-US" dirty="0"/>
              <a:t>with red arrows pointing at them </a:t>
            </a:r>
            <a:r>
              <a:rPr lang="en-US" b="1" dirty="0"/>
              <a:t>selected</a:t>
            </a:r>
            <a:r>
              <a:rPr lang="en-US" dirty="0"/>
              <a:t>. To place a shift on the swap board click on swap (its in a white box underneath the “actions” heading). Once you click on the swap button a box will appear in the middle of the screen. You will have to select a “reason” from the drop down list. Click on the “Save” button.</a:t>
            </a:r>
          </a:p>
        </p:txBody>
      </p:sp>
      <p:sp>
        <p:nvSpPr>
          <p:cNvPr id="3" name="Title 2"/>
          <p:cNvSpPr>
            <a:spLocks noGrp="1"/>
          </p:cNvSpPr>
          <p:nvPr>
            <p:ph type="title"/>
          </p:nvPr>
        </p:nvSpPr>
        <p:spPr/>
        <p:txBody>
          <a:bodyPr/>
          <a:lstStyle/>
          <a:p>
            <a:r>
              <a:rPr lang="en-US" dirty="0"/>
              <a:t>Step 2 continued…</a:t>
            </a:r>
          </a:p>
        </p:txBody>
      </p:sp>
      <p:sp>
        <p:nvSpPr>
          <p:cNvPr id="4" name="Picture Placeholder 3"/>
          <p:cNvSpPr>
            <a:spLocks noGrp="1"/>
          </p:cNvSpPr>
          <p:nvPr>
            <p:ph type="pic" idx="1"/>
          </p:nvPr>
        </p:nvSpPr>
        <p:spPr/>
      </p:sp>
      <p:pic>
        <p:nvPicPr>
          <p:cNvPr id="7" name="Picture 6"/>
          <p:cNvPicPr>
            <a:picLocks noChangeAspect="1"/>
          </p:cNvPicPr>
          <p:nvPr/>
        </p:nvPicPr>
        <p:blipFill>
          <a:blip r:embed="rId2"/>
          <a:stretch>
            <a:fillRect/>
          </a:stretch>
        </p:blipFill>
        <p:spPr>
          <a:xfrm>
            <a:off x="1447800" y="1"/>
            <a:ext cx="7696200" cy="4648200"/>
          </a:xfrm>
          <a:prstGeom prst="rect">
            <a:avLst/>
          </a:prstGeom>
        </p:spPr>
      </p:pic>
      <p:sp>
        <p:nvSpPr>
          <p:cNvPr id="6" name="Right Arrow 5"/>
          <p:cNvSpPr/>
          <p:nvPr/>
        </p:nvSpPr>
        <p:spPr>
          <a:xfrm rot="19081155">
            <a:off x="7536103" y="3181352"/>
            <a:ext cx="457200" cy="152400"/>
          </a:xfrm>
          <a:prstGeom prst="rightArrow">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8952137">
            <a:off x="5191092" y="507224"/>
            <a:ext cx="513650" cy="210861"/>
          </a:xfrm>
          <a:prstGeom prst="rightArrow">
            <a:avLst>
              <a:gd name="adj1" fmla="val 27273"/>
              <a:gd name="adj2" fmla="val 50000"/>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Right Arrow 8"/>
          <p:cNvSpPr/>
          <p:nvPr/>
        </p:nvSpPr>
        <p:spPr>
          <a:xfrm rot="13448097">
            <a:off x="6020715" y="530077"/>
            <a:ext cx="513650" cy="210861"/>
          </a:xfrm>
          <a:prstGeom prst="rightArrow">
            <a:avLst>
              <a:gd name="adj1" fmla="val 27273"/>
              <a:gd name="adj2" fmla="val 50000"/>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441</TotalTime>
  <Words>445</Words>
  <Application>Microsoft Office PowerPoint</Application>
  <PresentationFormat>On-screen Show (4:3)</PresentationFormat>
  <Paragraphs>31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Tw Cen MT</vt:lpstr>
      <vt:lpstr>Wingdings</vt:lpstr>
      <vt:lpstr>Wingdings 2</vt:lpstr>
      <vt:lpstr>Median</vt:lpstr>
      <vt:lpstr> Schedule source Calendar/Swap board </vt:lpstr>
      <vt:lpstr>New Schedule Source Update</vt:lpstr>
      <vt:lpstr>My Calendar</vt:lpstr>
      <vt:lpstr>Step 1- Log on to your personal portal</vt:lpstr>
      <vt:lpstr>My Calendar</vt:lpstr>
      <vt:lpstr>Putting a shift on the swap board</vt:lpstr>
      <vt:lpstr>Step 1- Click on the Swap Board Tab</vt:lpstr>
      <vt:lpstr>Step 2- Adding a shift to the swap board</vt:lpstr>
      <vt:lpstr>Step 2 continued…</vt:lpstr>
      <vt:lpstr>How to pick up a shift</vt:lpstr>
      <vt:lpstr>Step 1- Available shifts</vt:lpstr>
      <vt:lpstr>Step 2- Claiming a shift</vt:lpstr>
      <vt:lpstr>Step 2 continued… </vt:lpstr>
      <vt:lpstr>SWAP SUCCEEDED !</vt:lpstr>
    </vt:vector>
  </TitlesOfParts>
  <Company>Iowa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Schedule source Swap board</dc:title>
  <dc:creator>!czenmgr3</dc:creator>
  <cp:lastModifiedBy>Diane Schmidt</cp:lastModifiedBy>
  <cp:revision>27</cp:revision>
  <dcterms:created xsi:type="dcterms:W3CDTF">2012-07-11T14:07:25Z</dcterms:created>
  <dcterms:modified xsi:type="dcterms:W3CDTF">2020-01-14T21:11:16Z</dcterms:modified>
</cp:coreProperties>
</file>